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1" r:id="rId12"/>
    <p:sldId id="262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E27C-CD21-4098-B58C-59F8705D5EA6}" type="datetimeFigureOut">
              <a:rPr lang="en-GB" smtClean="0"/>
              <a:t>05/08/2017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1B0E-42DD-408E-AE4F-64D67682D765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7D99CA2-36D8-43CE-94C3-F258C9F031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5675" y="4953000"/>
            <a:ext cx="1831360" cy="183136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924E875-8274-44B0-8F08-3C16CA904F2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4" y="0"/>
            <a:ext cx="1796143" cy="1796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354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E27C-CD21-4098-B58C-59F8705D5EA6}" type="datetimeFigureOut">
              <a:rPr lang="en-GB" smtClean="0"/>
              <a:t>05/08/2017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1B0E-42DD-408E-AE4F-64D67682D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449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E27C-CD21-4098-B58C-59F8705D5EA6}" type="datetimeFigureOut">
              <a:rPr lang="en-GB" smtClean="0"/>
              <a:t>05/08/2017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1B0E-42DD-408E-AE4F-64D67682D765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3603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E27C-CD21-4098-B58C-59F8705D5EA6}" type="datetimeFigureOut">
              <a:rPr lang="en-GB" smtClean="0"/>
              <a:t>05/08/2017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1B0E-42DD-408E-AE4F-64D67682D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078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E27C-CD21-4098-B58C-59F8705D5EA6}" type="datetimeFigureOut">
              <a:rPr lang="en-GB" smtClean="0"/>
              <a:t>05/08/2017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1B0E-42DD-408E-AE4F-64D67682D765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0404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E27C-CD21-4098-B58C-59F8705D5EA6}" type="datetimeFigureOut">
              <a:rPr lang="en-GB" smtClean="0"/>
              <a:t>05/08/2017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1B0E-42DD-408E-AE4F-64D67682D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6089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E27C-CD21-4098-B58C-59F8705D5EA6}" type="datetimeFigureOut">
              <a:rPr lang="en-GB" smtClean="0"/>
              <a:t>05/08/2017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1B0E-42DD-408E-AE4F-64D67682D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197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E27C-CD21-4098-B58C-59F8705D5EA6}" type="datetimeFigureOut">
              <a:rPr lang="en-GB" smtClean="0"/>
              <a:t>05/08/2017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1B0E-42DD-408E-AE4F-64D67682D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28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E27C-CD21-4098-B58C-59F8705D5EA6}" type="datetimeFigureOut">
              <a:rPr lang="en-GB" smtClean="0"/>
              <a:t>05/08/2017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1B0E-42DD-408E-AE4F-64D67682D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88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E27C-CD21-4098-B58C-59F8705D5EA6}" type="datetimeFigureOut">
              <a:rPr lang="en-GB" smtClean="0"/>
              <a:t>05/08/2017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1B0E-42DD-408E-AE4F-64D67682D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203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E27C-CD21-4098-B58C-59F8705D5EA6}" type="datetimeFigureOut">
              <a:rPr lang="en-GB" smtClean="0"/>
              <a:t>05/08/2017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1B0E-42DD-408E-AE4F-64D67682D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181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E27C-CD21-4098-B58C-59F8705D5EA6}" type="datetimeFigureOut">
              <a:rPr lang="en-GB" smtClean="0"/>
              <a:t>05/08/2017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1B0E-42DD-408E-AE4F-64D67682D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4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E27C-CD21-4098-B58C-59F8705D5EA6}" type="datetimeFigureOut">
              <a:rPr lang="en-GB" smtClean="0"/>
              <a:t>05/08/2017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1B0E-42DD-408E-AE4F-64D67682D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997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E27C-CD21-4098-B58C-59F8705D5EA6}" type="datetimeFigureOut">
              <a:rPr lang="en-GB" smtClean="0"/>
              <a:t>05/08/2017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1B0E-42DD-408E-AE4F-64D67682D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717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E27C-CD21-4098-B58C-59F8705D5EA6}" type="datetimeFigureOut">
              <a:rPr lang="en-GB" smtClean="0"/>
              <a:t>05/08/2017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1B0E-42DD-408E-AE4F-64D67682D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421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C1B0E-42DD-408E-AE4F-64D67682D765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E27C-CD21-4098-B58C-59F8705D5EA6}" type="datetimeFigureOut">
              <a:rPr lang="en-GB" smtClean="0"/>
              <a:t>05/08/2017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705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1091748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658" y="2729254"/>
            <a:ext cx="8596668" cy="2995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CE27C-CD21-4098-B58C-59F8705D5EA6}" type="datetimeFigureOut">
              <a:rPr lang="en-GB" smtClean="0"/>
              <a:t>05/08/2017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12C1B0E-42DD-408E-AE4F-64D67682D765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BF333E6-2E21-41D1-9B60-785882DD6BDD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7" y="76312"/>
            <a:ext cx="1781756" cy="91646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F3AED71-661A-450E-8791-F1E4B15A9237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2833" y="5517757"/>
            <a:ext cx="1047209" cy="104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17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2060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rgbClr val="002060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COTM7020@gmail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22D3415-06ED-4467-879A-3D200B1ADCA2}"/>
              </a:ext>
            </a:extLst>
          </p:cNvPr>
          <p:cNvSpPr txBox="1">
            <a:spLocks/>
          </p:cNvSpPr>
          <p:nvPr/>
        </p:nvSpPr>
        <p:spPr>
          <a:xfrm>
            <a:off x="1351722" y="2278640"/>
            <a:ext cx="8121064" cy="164630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sz="4800" b="1" dirty="0"/>
              <a:t>How to Succeed in</a:t>
            </a:r>
          </a:p>
          <a:p>
            <a:pPr algn="ctr"/>
            <a:r>
              <a:rPr lang="en-GB" sz="4800" b="1" dirty="0"/>
              <a:t>District 7020’s</a:t>
            </a:r>
          </a:p>
          <a:p>
            <a:pPr algn="ctr"/>
            <a:r>
              <a:rPr lang="en-GB" sz="4800" b="1" dirty="0"/>
              <a:t>Club of the Month Program</a:t>
            </a:r>
          </a:p>
        </p:txBody>
      </p:sp>
    </p:spTree>
    <p:extLst>
      <p:ext uri="{BB962C8B-B14F-4D97-AF65-F5344CB8AC3E}">
        <p14:creationId xmlns:p14="http://schemas.microsoft.com/office/powerpoint/2010/main" val="4087529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40F1B-030D-4583-95DD-E69B64A0E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2553" y="341980"/>
            <a:ext cx="8596668" cy="1826581"/>
          </a:xfrm>
        </p:spPr>
        <p:txBody>
          <a:bodyPr anchor="t"/>
          <a:lstStyle/>
          <a:p>
            <a:r>
              <a:rPr lang="en-GB" dirty="0"/>
              <a:t>Do’s and Don’ts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B5389-2C36-46A2-AE9A-4383C01F4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0344" y="1718978"/>
            <a:ext cx="8596668" cy="860400"/>
          </a:xfrm>
        </p:spPr>
        <p:txBody>
          <a:bodyPr anchor="t">
            <a:noAutofit/>
          </a:bodyPr>
          <a:lstStyle/>
          <a:p>
            <a:r>
              <a:rPr lang="en-GB" sz="3200" i="1" dirty="0">
                <a:solidFill>
                  <a:srgbClr val="002060"/>
                </a:solidFill>
              </a:rPr>
              <a:t>There are occasions where clubs have submitted video links.</a:t>
            </a:r>
          </a:p>
          <a:p>
            <a:r>
              <a:rPr lang="en-GB" sz="3200" i="1" dirty="0">
                <a:solidFill>
                  <a:srgbClr val="002060"/>
                </a:solidFill>
              </a:rPr>
              <a:t>While our judges will make every effort to watch the videos, bear in mind they will be judging 30+ entries every month.</a:t>
            </a:r>
          </a:p>
          <a:p>
            <a:r>
              <a:rPr lang="en-GB" sz="3200" i="1" dirty="0">
                <a:solidFill>
                  <a:srgbClr val="002060"/>
                </a:solidFill>
              </a:rPr>
              <a:t>It is advisable to use video links only for activities which are specifically video-based. For example a television production.</a:t>
            </a:r>
          </a:p>
        </p:txBody>
      </p:sp>
    </p:spTree>
    <p:extLst>
      <p:ext uri="{BB962C8B-B14F-4D97-AF65-F5344CB8AC3E}">
        <p14:creationId xmlns:p14="http://schemas.microsoft.com/office/powerpoint/2010/main" val="2249753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EF04A-6289-4D08-8C38-393ED33BB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8569" y="212035"/>
            <a:ext cx="8596668" cy="1320800"/>
          </a:xfrm>
        </p:spPr>
        <p:txBody>
          <a:bodyPr/>
          <a:lstStyle/>
          <a:p>
            <a:r>
              <a:rPr lang="en-GB" dirty="0"/>
              <a:t>Another question!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6A15C5D-BD0C-4EE9-97D2-7F8FCAB59749}"/>
              </a:ext>
            </a:extLst>
          </p:cNvPr>
          <p:cNvSpPr txBox="1">
            <a:spLocks/>
          </p:cNvSpPr>
          <p:nvPr/>
        </p:nvSpPr>
        <p:spPr>
          <a:xfrm>
            <a:off x="902620" y="1733825"/>
            <a:ext cx="10083432" cy="47597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dirty="0"/>
              <a:t>COTM theme for </a:t>
            </a:r>
            <a:r>
              <a:rPr lang="en-GB" dirty="0">
                <a:solidFill>
                  <a:srgbClr val="FF0000"/>
                </a:solidFill>
              </a:rPr>
              <a:t>MARCH</a:t>
            </a:r>
            <a:r>
              <a:rPr lang="en-GB" dirty="0"/>
              <a:t> is:</a:t>
            </a:r>
          </a:p>
          <a:p>
            <a:r>
              <a:rPr lang="en-GB" dirty="0"/>
              <a:t>Water &amp; Sanitation/Maternal &amp; Child Health.</a:t>
            </a:r>
          </a:p>
          <a:p>
            <a:endParaRPr lang="en-GB" dirty="0"/>
          </a:p>
          <a:p>
            <a:r>
              <a:rPr lang="en-GB" dirty="0"/>
              <a:t>Your club did a Water project in November, </a:t>
            </a:r>
          </a:p>
          <a:p>
            <a:r>
              <a:rPr lang="en-GB" dirty="0"/>
              <a:t>is it too late now to include it in the March submission?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245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BA0B8FA-4D0A-41B9-9CE3-B5059598D945}"/>
              </a:ext>
            </a:extLst>
          </p:cNvPr>
          <p:cNvSpPr txBox="1">
            <a:spLocks/>
          </p:cNvSpPr>
          <p:nvPr/>
        </p:nvSpPr>
        <p:spPr>
          <a:xfrm>
            <a:off x="836360" y="1550502"/>
            <a:ext cx="8596668" cy="47177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i="1" dirty="0"/>
              <a:t>No, it must be included in the </a:t>
            </a:r>
            <a:r>
              <a:rPr lang="en-GB" i="1" u="sng" dirty="0"/>
              <a:t>MARCH</a:t>
            </a:r>
            <a:r>
              <a:rPr lang="en-GB" i="1" dirty="0"/>
              <a:t> submission. </a:t>
            </a:r>
          </a:p>
          <a:p>
            <a:endParaRPr lang="en-GB" i="1" dirty="0"/>
          </a:p>
          <a:p>
            <a:r>
              <a:rPr lang="en-GB" i="1" dirty="0"/>
              <a:t>If your club submitted it in November it would have been ignored by the judges!</a:t>
            </a:r>
          </a:p>
          <a:p>
            <a:pPr algn="ctr"/>
            <a:r>
              <a:rPr lang="en-GB" i="1" u="sng" dirty="0"/>
              <a:t>SUBMIT IT AGAIN IN MARCH!</a:t>
            </a:r>
          </a:p>
        </p:txBody>
      </p:sp>
    </p:spTree>
    <p:extLst>
      <p:ext uri="{BB962C8B-B14F-4D97-AF65-F5344CB8AC3E}">
        <p14:creationId xmlns:p14="http://schemas.microsoft.com/office/powerpoint/2010/main" val="2707485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40F1B-030D-4583-95DD-E69B64A0E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2553" y="341980"/>
            <a:ext cx="8596668" cy="1826581"/>
          </a:xfrm>
        </p:spPr>
        <p:txBody>
          <a:bodyPr anchor="t"/>
          <a:lstStyle/>
          <a:p>
            <a:r>
              <a:rPr lang="en-GB" dirty="0"/>
              <a:t>The Points System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B5389-2C36-46A2-AE9A-4383C01F4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7092" y="1467187"/>
            <a:ext cx="8596668" cy="860400"/>
          </a:xfrm>
        </p:spPr>
        <p:txBody>
          <a:bodyPr anchor="t">
            <a:noAutofit/>
          </a:bodyPr>
          <a:lstStyle/>
          <a:p>
            <a:r>
              <a:rPr lang="en-GB" sz="3200" i="1" dirty="0">
                <a:solidFill>
                  <a:srgbClr val="FF0000"/>
                </a:solidFill>
              </a:rPr>
              <a:t>In each Category </a:t>
            </a:r>
            <a:r>
              <a:rPr lang="en-GB" sz="3200" i="1" dirty="0">
                <a:solidFill>
                  <a:srgbClr val="002060"/>
                </a:solidFill>
              </a:rPr>
              <a:t>(Small, Medium Large clubs)</a:t>
            </a:r>
          </a:p>
          <a:p>
            <a:r>
              <a:rPr lang="en-GB" sz="3200" i="1" dirty="0">
                <a:solidFill>
                  <a:srgbClr val="002060"/>
                </a:solidFill>
              </a:rPr>
              <a:t>First Place:			100 Points</a:t>
            </a:r>
          </a:p>
          <a:p>
            <a:r>
              <a:rPr lang="en-GB" sz="3200" i="1" dirty="0">
                <a:solidFill>
                  <a:srgbClr val="002060"/>
                </a:solidFill>
              </a:rPr>
              <a:t>Second Place:		  75 Points</a:t>
            </a:r>
          </a:p>
          <a:p>
            <a:r>
              <a:rPr lang="en-GB" sz="3200" i="1" dirty="0">
                <a:solidFill>
                  <a:srgbClr val="002060"/>
                </a:solidFill>
              </a:rPr>
              <a:t>Third Place:			  50 Points</a:t>
            </a:r>
          </a:p>
          <a:p>
            <a:r>
              <a:rPr lang="en-GB" sz="3200" i="1" dirty="0">
                <a:solidFill>
                  <a:srgbClr val="002060"/>
                </a:solidFill>
              </a:rPr>
              <a:t>All other entries   10 Points</a:t>
            </a:r>
          </a:p>
          <a:p>
            <a:endParaRPr lang="en-GB" sz="3200" i="1" dirty="0">
              <a:solidFill>
                <a:srgbClr val="002060"/>
              </a:solidFill>
            </a:endParaRPr>
          </a:p>
          <a:p>
            <a:r>
              <a:rPr lang="en-GB" sz="3200" i="1" dirty="0">
                <a:solidFill>
                  <a:srgbClr val="002060"/>
                </a:solidFill>
              </a:rPr>
              <a:t>Bonus Points:</a:t>
            </a:r>
          </a:p>
          <a:p>
            <a:r>
              <a:rPr lang="en-GB" sz="3200" i="1" dirty="0">
                <a:solidFill>
                  <a:srgbClr val="002060"/>
                </a:solidFill>
              </a:rPr>
              <a:t>Clubs which submit every month during the program (8 months) receive 100 Bonus Points</a:t>
            </a:r>
          </a:p>
        </p:txBody>
      </p:sp>
    </p:spTree>
    <p:extLst>
      <p:ext uri="{BB962C8B-B14F-4D97-AF65-F5344CB8AC3E}">
        <p14:creationId xmlns:p14="http://schemas.microsoft.com/office/powerpoint/2010/main" val="1632675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40F1B-030D-4583-95DD-E69B64A0E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2553" y="341980"/>
            <a:ext cx="8596668" cy="1826581"/>
          </a:xfrm>
        </p:spPr>
        <p:txBody>
          <a:bodyPr anchor="t"/>
          <a:lstStyle/>
          <a:p>
            <a:r>
              <a:rPr lang="en-GB" dirty="0"/>
              <a:t>FAQ’s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B5389-2C36-46A2-AE9A-4383C01F4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7092" y="1467187"/>
            <a:ext cx="8983499" cy="860400"/>
          </a:xfrm>
        </p:spPr>
        <p:txBody>
          <a:bodyPr anchor="t">
            <a:noAutofit/>
          </a:bodyPr>
          <a:lstStyle/>
          <a:p>
            <a:r>
              <a:rPr lang="en-GB" sz="3200" i="1" dirty="0">
                <a:solidFill>
                  <a:srgbClr val="002060"/>
                </a:solidFill>
              </a:rPr>
              <a:t>Can a club win the COTM Title more than once?</a:t>
            </a:r>
          </a:p>
          <a:p>
            <a:r>
              <a:rPr lang="en-GB" sz="3200" i="1" dirty="0">
                <a:solidFill>
                  <a:srgbClr val="FF0000"/>
                </a:solidFill>
              </a:rPr>
              <a:t>No</a:t>
            </a:r>
          </a:p>
          <a:p>
            <a:r>
              <a:rPr lang="en-GB" sz="3200" i="1" dirty="0">
                <a:solidFill>
                  <a:srgbClr val="002060"/>
                </a:solidFill>
              </a:rPr>
              <a:t>What if a club is considered a winner again by the judges?</a:t>
            </a:r>
          </a:p>
          <a:p>
            <a:r>
              <a:rPr lang="en-GB" sz="3200" i="1" dirty="0">
                <a:solidFill>
                  <a:srgbClr val="FF0000"/>
                </a:solidFill>
              </a:rPr>
              <a:t>The club will then receive 100 points towards the annual total</a:t>
            </a:r>
          </a:p>
          <a:p>
            <a:r>
              <a:rPr lang="en-GB" sz="3200" i="1" dirty="0">
                <a:solidFill>
                  <a:srgbClr val="002060"/>
                </a:solidFill>
              </a:rPr>
              <a:t>How many judges are there?</a:t>
            </a:r>
          </a:p>
          <a:p>
            <a:r>
              <a:rPr lang="en-GB" sz="3200" i="1" dirty="0">
                <a:solidFill>
                  <a:srgbClr val="FF0000"/>
                </a:solidFill>
              </a:rPr>
              <a:t>12 – representing every country/region in District 7020</a:t>
            </a:r>
          </a:p>
          <a:p>
            <a:endParaRPr lang="en-GB" sz="3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592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40F1B-030D-4583-95DD-E69B64A0E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2553" y="341980"/>
            <a:ext cx="8596668" cy="1826581"/>
          </a:xfrm>
        </p:spPr>
        <p:txBody>
          <a:bodyPr anchor="t"/>
          <a:lstStyle/>
          <a:p>
            <a:r>
              <a:rPr lang="en-GB" dirty="0"/>
              <a:t>Other Questions?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B5389-2C36-46A2-AE9A-4383C01F4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7092" y="1467187"/>
            <a:ext cx="8983499" cy="860400"/>
          </a:xfrm>
        </p:spPr>
        <p:txBody>
          <a:bodyPr anchor="t">
            <a:noAutofit/>
          </a:bodyPr>
          <a:lstStyle/>
          <a:p>
            <a:pPr algn="ctr"/>
            <a:r>
              <a:rPr lang="en-GB" sz="3600" i="1" dirty="0">
                <a:solidFill>
                  <a:srgbClr val="FF0000"/>
                </a:solidFill>
              </a:rPr>
              <a:t>E-mail us – we are happy to help</a:t>
            </a:r>
          </a:p>
          <a:p>
            <a:pPr algn="ctr"/>
            <a:r>
              <a:rPr lang="en-GB" sz="3600" i="1" dirty="0">
                <a:solidFill>
                  <a:srgbClr val="FF0000"/>
                </a:solidFill>
              </a:rPr>
              <a:t>We want to see you succeed!</a:t>
            </a:r>
          </a:p>
          <a:p>
            <a:pPr algn="ctr"/>
            <a:r>
              <a:rPr lang="en-GB" sz="3600" i="1" dirty="0">
                <a:solidFill>
                  <a:srgbClr val="FF0000"/>
                </a:solidFill>
              </a:rPr>
              <a:t>Your success is our success</a:t>
            </a:r>
          </a:p>
          <a:p>
            <a:pPr algn="ctr"/>
            <a:endParaRPr lang="en-GB" sz="3600" i="1" dirty="0">
              <a:solidFill>
                <a:srgbClr val="FF0000"/>
              </a:solidFill>
            </a:endParaRPr>
          </a:p>
          <a:p>
            <a:pPr algn="ctr"/>
            <a:r>
              <a:rPr lang="en-GB" sz="3600" i="1" dirty="0">
                <a:solidFill>
                  <a:srgbClr val="FF0000"/>
                </a:solidFill>
              </a:rPr>
              <a:t>cotm7020@gmail.com</a:t>
            </a:r>
          </a:p>
        </p:txBody>
      </p:sp>
    </p:spTree>
    <p:extLst>
      <p:ext uri="{BB962C8B-B14F-4D97-AF65-F5344CB8AC3E}">
        <p14:creationId xmlns:p14="http://schemas.microsoft.com/office/powerpoint/2010/main" val="1153761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3CD7F-7AB8-4694-9E44-B3FD5791D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4587" y="291546"/>
            <a:ext cx="8596668" cy="1842053"/>
          </a:xfrm>
        </p:spPr>
        <p:txBody>
          <a:bodyPr>
            <a:normAutofit fontScale="90000"/>
          </a:bodyPr>
          <a:lstStyle/>
          <a:p>
            <a:r>
              <a:rPr lang="en-GB" i="1" dirty="0"/>
              <a:t>Please have a copy of the following documents to hand as you participate</a:t>
            </a:r>
            <a:br>
              <a:rPr lang="en-GB" i="1" dirty="0"/>
            </a:br>
            <a:r>
              <a:rPr lang="en-GB" i="1" dirty="0"/>
              <a:t>in this presentation:</a:t>
            </a:r>
            <a:br>
              <a:rPr lang="en-GB" i="1" dirty="0"/>
            </a:br>
            <a:endParaRPr lang="en-GB" i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3346934-8375-4260-B1C7-3F923D75797F}"/>
              </a:ext>
            </a:extLst>
          </p:cNvPr>
          <p:cNvSpPr txBox="1">
            <a:spLocks/>
          </p:cNvSpPr>
          <p:nvPr/>
        </p:nvSpPr>
        <p:spPr>
          <a:xfrm>
            <a:off x="1071435" y="2031968"/>
            <a:ext cx="2798200" cy="128668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/>
              <a:t>Program</a:t>
            </a:r>
          </a:p>
          <a:p>
            <a:r>
              <a:rPr lang="en-GB" dirty="0"/>
              <a:t>Description</a:t>
            </a:r>
            <a:br>
              <a:rPr lang="en-GB" dirty="0"/>
            </a:b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65E9D4-4394-4843-AEDA-62DC940C7B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5800" y="2031968"/>
            <a:ext cx="3324351" cy="4300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102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3CD7F-7AB8-4694-9E44-B3FD5791D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4587" y="291546"/>
            <a:ext cx="8596668" cy="1842053"/>
          </a:xfrm>
        </p:spPr>
        <p:txBody>
          <a:bodyPr>
            <a:normAutofit fontScale="90000"/>
          </a:bodyPr>
          <a:lstStyle/>
          <a:p>
            <a:r>
              <a:rPr lang="en-GB" i="1" dirty="0"/>
              <a:t>Please have a copy of the following documents to hand as you participate</a:t>
            </a:r>
            <a:br>
              <a:rPr lang="en-GB" i="1" dirty="0"/>
            </a:br>
            <a:r>
              <a:rPr lang="en-GB" i="1" dirty="0"/>
              <a:t>in this presentation:</a:t>
            </a:r>
            <a:br>
              <a:rPr lang="en-GB" i="1" dirty="0"/>
            </a:br>
            <a:endParaRPr lang="en-GB" i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3346934-8375-4260-B1C7-3F923D75797F}"/>
              </a:ext>
            </a:extLst>
          </p:cNvPr>
          <p:cNvSpPr txBox="1">
            <a:spLocks/>
          </p:cNvSpPr>
          <p:nvPr/>
        </p:nvSpPr>
        <p:spPr>
          <a:xfrm>
            <a:off x="1071435" y="2031968"/>
            <a:ext cx="2798200" cy="128668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/>
              <a:t>Submission</a:t>
            </a:r>
          </a:p>
          <a:p>
            <a:r>
              <a:rPr lang="en-GB" dirty="0"/>
              <a:t>Template</a:t>
            </a:r>
            <a:br>
              <a:rPr lang="en-GB" dirty="0"/>
            </a:b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4E44EAB-6FBD-4B0D-8A99-67A413E6CB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635" y="2133599"/>
            <a:ext cx="3962400" cy="5102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914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EF04A-6289-4D08-8C38-393ED33BB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630" y="1285461"/>
            <a:ext cx="8596668" cy="1320800"/>
          </a:xfrm>
        </p:spPr>
        <p:txBody>
          <a:bodyPr/>
          <a:lstStyle/>
          <a:p>
            <a:r>
              <a:rPr lang="en-GB" dirty="0"/>
              <a:t>Let’s test your knowledge!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8F1F173-10FE-49D1-AA58-F398F346C1D7}"/>
              </a:ext>
            </a:extLst>
          </p:cNvPr>
          <p:cNvSpPr txBox="1">
            <a:spLocks/>
          </p:cNvSpPr>
          <p:nvPr/>
        </p:nvSpPr>
        <p:spPr>
          <a:xfrm>
            <a:off x="955630" y="4541078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dirty="0"/>
              <a:t>In which month should clubs submit their “New Generations” activities?</a:t>
            </a:r>
          </a:p>
          <a:p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6A15C5D-BD0C-4EE9-97D2-7F8FCAB59749}"/>
              </a:ext>
            </a:extLst>
          </p:cNvPr>
          <p:cNvSpPr txBox="1">
            <a:spLocks/>
          </p:cNvSpPr>
          <p:nvPr/>
        </p:nvSpPr>
        <p:spPr>
          <a:xfrm>
            <a:off x="955630" y="2606261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dirty="0"/>
              <a:t>When does Rotary International celebrate “Youth Service Month”?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0487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F8F1F173-10FE-49D1-AA58-F398F346C1D7}"/>
              </a:ext>
            </a:extLst>
          </p:cNvPr>
          <p:cNvSpPr txBox="1">
            <a:spLocks/>
          </p:cNvSpPr>
          <p:nvPr/>
        </p:nvSpPr>
        <p:spPr>
          <a:xfrm>
            <a:off x="955630" y="2964069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dirty="0"/>
              <a:t>COTM celebrates its Monthly Theme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dirty="0"/>
              <a:t>“New Generations” in </a:t>
            </a:r>
            <a:r>
              <a:rPr lang="en-GB" dirty="0">
                <a:solidFill>
                  <a:srgbClr val="FF0000"/>
                </a:solidFill>
              </a:rPr>
              <a:t>SEPTEMBER</a:t>
            </a:r>
          </a:p>
          <a:p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6A15C5D-BD0C-4EE9-97D2-7F8FCAB59749}"/>
              </a:ext>
            </a:extLst>
          </p:cNvPr>
          <p:cNvSpPr txBox="1">
            <a:spLocks/>
          </p:cNvSpPr>
          <p:nvPr/>
        </p:nvSpPr>
        <p:spPr>
          <a:xfrm>
            <a:off x="955630" y="1413565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dirty="0"/>
              <a:t>Rotary International celebrates “Youth Service Month” in </a:t>
            </a:r>
            <a:r>
              <a:rPr lang="en-GB" dirty="0">
                <a:solidFill>
                  <a:srgbClr val="FF0000"/>
                </a:solidFill>
              </a:rPr>
              <a:t>MAY</a:t>
            </a:r>
          </a:p>
          <a:p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BA0B8FA-4D0A-41B9-9CE3-B5059598D945}"/>
              </a:ext>
            </a:extLst>
          </p:cNvPr>
          <p:cNvSpPr txBox="1">
            <a:spLocks/>
          </p:cNvSpPr>
          <p:nvPr/>
        </p:nvSpPr>
        <p:spPr>
          <a:xfrm>
            <a:off x="955630" y="4532241"/>
            <a:ext cx="8596668" cy="213360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i="1" dirty="0"/>
              <a:t>Your club’s New Generations activities can only be considered if they are included in the </a:t>
            </a:r>
            <a:r>
              <a:rPr lang="en-GB" i="1" u="sng" dirty="0"/>
              <a:t>SEPTEMBER</a:t>
            </a:r>
            <a:r>
              <a:rPr lang="en-GB" i="1" dirty="0"/>
              <a:t> submission (due October 5). It does not  matter when, during the year, your club </a:t>
            </a:r>
          </a:p>
          <a:p>
            <a:r>
              <a:rPr lang="en-GB" i="1" dirty="0"/>
              <a:t>has undertaken the activity</a:t>
            </a:r>
          </a:p>
        </p:txBody>
      </p:sp>
    </p:spTree>
    <p:extLst>
      <p:ext uri="{BB962C8B-B14F-4D97-AF65-F5344CB8AC3E}">
        <p14:creationId xmlns:p14="http://schemas.microsoft.com/office/powerpoint/2010/main" val="1417790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40F1B-030D-4583-95DD-E69B64A0E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2553" y="341980"/>
            <a:ext cx="8596668" cy="1826581"/>
          </a:xfrm>
        </p:spPr>
        <p:txBody>
          <a:bodyPr anchor="t"/>
          <a:lstStyle/>
          <a:p>
            <a:r>
              <a:rPr lang="en-GB" dirty="0"/>
              <a:t>The Judges – What they look for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B5389-2C36-46A2-AE9A-4383C01F4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0344" y="1308161"/>
            <a:ext cx="8596668" cy="860400"/>
          </a:xfrm>
        </p:spPr>
        <p:txBody>
          <a:bodyPr anchor="t">
            <a:no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Relevance</a:t>
            </a:r>
            <a:r>
              <a:rPr lang="en-GB" b="1" dirty="0">
                <a:solidFill>
                  <a:srgbClr val="002060"/>
                </a:solidFill>
              </a:rPr>
              <a:t> </a:t>
            </a:r>
            <a:r>
              <a:rPr lang="en-GB" dirty="0">
                <a:solidFill>
                  <a:srgbClr val="002060"/>
                </a:solidFill>
              </a:rPr>
              <a:t>- How relevant is the submission to the COTM Monthly Theme? </a:t>
            </a:r>
          </a:p>
          <a:p>
            <a:r>
              <a:rPr lang="en-GB" b="1" dirty="0">
                <a:solidFill>
                  <a:srgbClr val="FF0000"/>
                </a:solidFill>
              </a:rPr>
              <a:t>Originality</a:t>
            </a:r>
            <a:r>
              <a:rPr lang="en-GB" b="1" dirty="0">
                <a:solidFill>
                  <a:srgbClr val="002060"/>
                </a:solidFill>
              </a:rPr>
              <a:t> </a:t>
            </a:r>
            <a:r>
              <a:rPr lang="en-GB" dirty="0">
                <a:solidFill>
                  <a:srgbClr val="002060"/>
                </a:solidFill>
              </a:rPr>
              <a:t>– How original are the projects and submission? </a:t>
            </a:r>
          </a:p>
          <a:p>
            <a:r>
              <a:rPr lang="en-GB" b="1" dirty="0">
                <a:solidFill>
                  <a:srgbClr val="FF0000"/>
                </a:solidFill>
              </a:rPr>
              <a:t>Effectiveness</a:t>
            </a:r>
            <a:r>
              <a:rPr lang="en-GB" b="1" dirty="0">
                <a:solidFill>
                  <a:srgbClr val="002060"/>
                </a:solidFill>
              </a:rPr>
              <a:t> </a:t>
            </a:r>
            <a:r>
              <a:rPr lang="en-GB" dirty="0">
                <a:solidFill>
                  <a:srgbClr val="002060"/>
                </a:solidFill>
              </a:rPr>
              <a:t>- How effective was the club this month in enhancing or explaining Rotary in the community? </a:t>
            </a:r>
          </a:p>
          <a:p>
            <a:r>
              <a:rPr lang="en-GB" b="1" dirty="0">
                <a:solidFill>
                  <a:srgbClr val="FF0000"/>
                </a:solidFill>
              </a:rPr>
              <a:t>Involvement</a:t>
            </a:r>
            <a:r>
              <a:rPr lang="en-GB" b="1" dirty="0">
                <a:solidFill>
                  <a:srgbClr val="002060"/>
                </a:solidFill>
              </a:rPr>
              <a:t> </a:t>
            </a:r>
            <a:r>
              <a:rPr lang="en-GB" dirty="0">
                <a:solidFill>
                  <a:srgbClr val="002060"/>
                </a:solidFill>
              </a:rPr>
              <a:t>- How successful was this club in encouraging club members to participate? </a:t>
            </a:r>
          </a:p>
          <a:p>
            <a:r>
              <a:rPr lang="en-GB" b="1" dirty="0">
                <a:solidFill>
                  <a:srgbClr val="FF0000"/>
                </a:solidFill>
              </a:rPr>
              <a:t>Success</a:t>
            </a:r>
            <a:r>
              <a:rPr lang="en-GB" b="1" dirty="0">
                <a:solidFill>
                  <a:srgbClr val="002060"/>
                </a:solidFill>
              </a:rPr>
              <a:t> </a:t>
            </a:r>
            <a:r>
              <a:rPr lang="en-GB" dirty="0">
                <a:solidFill>
                  <a:srgbClr val="002060"/>
                </a:solidFill>
              </a:rPr>
              <a:t>- How useful are new projects to other Rotary Clubs in the district? </a:t>
            </a:r>
          </a:p>
          <a:p>
            <a:r>
              <a:rPr lang="en-GB" b="1" dirty="0">
                <a:solidFill>
                  <a:srgbClr val="FF0000"/>
                </a:solidFill>
              </a:rPr>
              <a:t>Clarity</a:t>
            </a:r>
            <a:r>
              <a:rPr lang="en-GB" b="1" dirty="0">
                <a:solidFill>
                  <a:srgbClr val="002060"/>
                </a:solidFill>
              </a:rPr>
              <a:t> </a:t>
            </a:r>
            <a:r>
              <a:rPr lang="en-GB" dirty="0">
                <a:solidFill>
                  <a:srgbClr val="002060"/>
                </a:solidFill>
              </a:rPr>
              <a:t>- How clearly explained is the club’s Rotary involvement in the submission? How easy to understand? </a:t>
            </a:r>
          </a:p>
          <a:p>
            <a:r>
              <a:rPr lang="en-GB" b="1" dirty="0">
                <a:solidFill>
                  <a:srgbClr val="FF0000"/>
                </a:solidFill>
              </a:rPr>
              <a:t>Attraction</a:t>
            </a:r>
            <a:r>
              <a:rPr lang="en-GB" b="1" dirty="0">
                <a:solidFill>
                  <a:srgbClr val="002060"/>
                </a:solidFill>
              </a:rPr>
              <a:t> </a:t>
            </a:r>
            <a:r>
              <a:rPr lang="en-GB" dirty="0">
                <a:solidFill>
                  <a:srgbClr val="002060"/>
                </a:solidFill>
              </a:rPr>
              <a:t>- Would this club’s efforts (or did these projects) attract new members to the club or retain existing ones? </a:t>
            </a:r>
          </a:p>
          <a:p>
            <a:r>
              <a:rPr lang="en-GB" b="1" dirty="0">
                <a:solidFill>
                  <a:srgbClr val="FF0000"/>
                </a:solidFill>
              </a:rPr>
              <a:t>Diversity</a:t>
            </a:r>
            <a:r>
              <a:rPr lang="en-GB" b="1" dirty="0">
                <a:solidFill>
                  <a:srgbClr val="002060"/>
                </a:solidFill>
              </a:rPr>
              <a:t> </a:t>
            </a:r>
            <a:r>
              <a:rPr lang="en-GB" dirty="0">
                <a:solidFill>
                  <a:srgbClr val="002060"/>
                </a:solidFill>
              </a:rPr>
              <a:t>- How many different and individual ways did the club “celebrate” the COTM Monthly Theme? </a:t>
            </a:r>
          </a:p>
        </p:txBody>
      </p:sp>
    </p:spTree>
    <p:extLst>
      <p:ext uri="{BB962C8B-B14F-4D97-AF65-F5344CB8AC3E}">
        <p14:creationId xmlns:p14="http://schemas.microsoft.com/office/powerpoint/2010/main" val="2366282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BA0B8FA-4D0A-41B9-9CE3-B5059598D945}"/>
              </a:ext>
            </a:extLst>
          </p:cNvPr>
          <p:cNvSpPr txBox="1">
            <a:spLocks/>
          </p:cNvSpPr>
          <p:nvPr/>
        </p:nvSpPr>
        <p:spPr>
          <a:xfrm>
            <a:off x="796603" y="1126433"/>
            <a:ext cx="8596668" cy="471777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i="1" dirty="0"/>
              <a:t>When completing your submission, think like a judge!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i="1" dirty="0"/>
              <a:t>Short but descriptive sentences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i="1" dirty="0"/>
              <a:t>Pay attention to the member involvement and community support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i="1" dirty="0"/>
              <a:t>Include all relevant activities – even the small ones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i="1" dirty="0"/>
              <a:t>Keep a diary of your activities throughout the year and make sure they are included in the appropriate month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474490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40F1B-030D-4583-95DD-E69B64A0E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2553" y="341980"/>
            <a:ext cx="8596668" cy="1826581"/>
          </a:xfrm>
        </p:spPr>
        <p:txBody>
          <a:bodyPr anchor="t"/>
          <a:lstStyle/>
          <a:p>
            <a:r>
              <a:rPr lang="en-GB" dirty="0"/>
              <a:t>Do’s and Don’ts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B5389-2C36-46A2-AE9A-4383C01F4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3840" y="1082874"/>
            <a:ext cx="8596668" cy="860400"/>
          </a:xfrm>
        </p:spPr>
        <p:txBody>
          <a:bodyPr anchor="t">
            <a:no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DO: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</a:rPr>
              <a:t>Use the Template Form provided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</a:rPr>
              <a:t>Answer the questions clearly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</a:rPr>
              <a:t>Use bullet points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</a:rPr>
              <a:t>Include up to 6 photos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</a:rPr>
              <a:t>Ensure your submission is a reasonable size (not 10MB!!)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</a:rPr>
              <a:t>Submit either in MS Word or PDF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</a:rPr>
              <a:t>Submit to cotm7020@gmail.com</a:t>
            </a:r>
          </a:p>
          <a:p>
            <a:endParaRPr lang="en-GB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239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40F1B-030D-4583-95DD-E69B64A0E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2553" y="341980"/>
            <a:ext cx="8596668" cy="1826581"/>
          </a:xfrm>
        </p:spPr>
        <p:txBody>
          <a:bodyPr anchor="t"/>
          <a:lstStyle/>
          <a:p>
            <a:r>
              <a:rPr lang="en-GB" dirty="0"/>
              <a:t>Do’s and Don’ts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B5389-2C36-46A2-AE9A-4383C01F4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7092" y="1096126"/>
            <a:ext cx="8596668" cy="860400"/>
          </a:xfrm>
        </p:spPr>
        <p:txBody>
          <a:bodyPr anchor="t">
            <a:no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DO NOT: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</a:rPr>
              <a:t>Include fancy headers, graphics or watermarks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</a:rPr>
              <a:t>Include high resolution photos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</a:rPr>
              <a:t>Include long details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</a:rPr>
              <a:t>Include more that 6 photos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</a:rPr>
              <a:t>Submit to the COTM Chair/Committee personally, use </a:t>
            </a:r>
            <a:r>
              <a:rPr lang="en-GB" sz="3200" dirty="0">
                <a:solidFill>
                  <a:srgbClr val="002060"/>
                </a:solidFill>
                <a:hlinkClick r:id="rId2"/>
              </a:rPr>
              <a:t>COTM7020@gmail.com</a:t>
            </a:r>
            <a:endParaRPr lang="en-GB" sz="32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2060"/>
                </a:solidFill>
              </a:rPr>
              <a:t>Submit late! Deadline is midnight on 5</a:t>
            </a:r>
            <a:r>
              <a:rPr lang="en-GB" sz="3200" baseline="30000" dirty="0">
                <a:solidFill>
                  <a:srgbClr val="002060"/>
                </a:solidFill>
              </a:rPr>
              <a:t>th</a:t>
            </a:r>
            <a:r>
              <a:rPr lang="en-GB" sz="3200" dirty="0">
                <a:solidFill>
                  <a:srgbClr val="002060"/>
                </a:solidFill>
              </a:rPr>
              <a:t> of the month.</a:t>
            </a:r>
          </a:p>
          <a:p>
            <a:endParaRPr lang="en-GB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9451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9437</TotalTime>
  <Words>645</Words>
  <Application>Microsoft Office PowerPoint</Application>
  <PresentationFormat>Widescreen</PresentationFormat>
  <Paragraphs>84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Facet</vt:lpstr>
      <vt:lpstr>PowerPoint Presentation</vt:lpstr>
      <vt:lpstr>Please have a copy of the following documents to hand as you participate in this presentation: </vt:lpstr>
      <vt:lpstr>Please have a copy of the following documents to hand as you participate in this presentation: </vt:lpstr>
      <vt:lpstr>Let’s test your knowledge!</vt:lpstr>
      <vt:lpstr>PowerPoint Presentation</vt:lpstr>
      <vt:lpstr>The Judges – What they look for</vt:lpstr>
      <vt:lpstr>PowerPoint Presentation</vt:lpstr>
      <vt:lpstr>Do’s and Don’ts</vt:lpstr>
      <vt:lpstr>Do’s and Don’ts</vt:lpstr>
      <vt:lpstr>Do’s and Don’ts</vt:lpstr>
      <vt:lpstr>Another question!</vt:lpstr>
      <vt:lpstr>PowerPoint Presentation</vt:lpstr>
      <vt:lpstr>The Points System</vt:lpstr>
      <vt:lpstr>FAQ’s</vt:lpstr>
      <vt:lpstr>Other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White</dc:creator>
  <cp:lastModifiedBy>Diana White</cp:lastModifiedBy>
  <cp:revision>22</cp:revision>
  <dcterms:created xsi:type="dcterms:W3CDTF">2017-07-14T16:28:40Z</dcterms:created>
  <dcterms:modified xsi:type="dcterms:W3CDTF">2017-08-05T15:04:49Z</dcterms:modified>
</cp:coreProperties>
</file>